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audio1.wav" ContentType="audio/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437" r:id="rId3"/>
    <p:sldId id="469" r:id="rId4"/>
    <p:sldId id="470" r:id="rId5"/>
    <p:sldId id="471" r:id="rId6"/>
    <p:sldId id="472" r:id="rId7"/>
    <p:sldId id="264"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E1B10B-2A76-4F2E-A58F-2798BD9F8142}">
          <p14:sldIdLst>
            <p14:sldId id="256"/>
            <p14:sldId id="437"/>
            <p14:sldId id="469"/>
            <p14:sldId id="470"/>
            <p14:sldId id="471"/>
            <p14:sldId id="472"/>
          </p14:sldIdLst>
        </p14:section>
        <p14:section name="Untitled Section" id="{034719E0-9609-4B12-8514-095441BDE95D}">
          <p14:sldIdLst>
            <p14:sldId id="26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8" autoAdjust="0"/>
    <p:restoredTop sz="67318" autoAdjust="0"/>
  </p:normalViewPr>
  <p:slideViewPr>
    <p:cSldViewPr>
      <p:cViewPr varScale="1">
        <p:scale>
          <a:sx n="74" d="100"/>
          <a:sy n="74" d="100"/>
        </p:scale>
        <p:origin x="126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316B5C-3393-49F2-A4E4-5BCDB1D1665D}" type="datetimeFigureOut">
              <a:rPr lang="en-US" smtClean="0"/>
              <a:t>26-Nov-23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B685C1-2FA6-4576-86BB-7D54E372D013}" type="slidenum">
              <a:rPr lang="en-US" smtClean="0"/>
              <a:t>‹#›</a:t>
            </a:fld>
            <a:endParaRPr lang="en-US"/>
          </a:p>
        </p:txBody>
      </p:sp>
    </p:spTree>
    <p:extLst>
      <p:ext uri="{BB962C8B-B14F-4D97-AF65-F5344CB8AC3E}">
        <p14:creationId xmlns:p14="http://schemas.microsoft.com/office/powerpoint/2010/main" val="2789797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B685C1-2FA6-4576-86BB-7D54E372D013}" type="slidenum">
              <a:rPr lang="en-US" smtClean="0"/>
              <a:t>7</a:t>
            </a:fld>
            <a:endParaRPr lang="en-US"/>
          </a:p>
        </p:txBody>
      </p:sp>
    </p:spTree>
    <p:extLst>
      <p:ext uri="{BB962C8B-B14F-4D97-AF65-F5344CB8AC3E}">
        <p14:creationId xmlns:p14="http://schemas.microsoft.com/office/powerpoint/2010/main" val="2692550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6246B-8D68-4203-9564-CACB3B86F80F}" type="datetime1">
              <a:rPr lang="en-US" smtClean="0"/>
              <a:t>26-Nov-23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9579F9-5EEE-4B58-B566-DF0E9F5BBF08}" type="datetime1">
              <a:rPr lang="en-US" smtClean="0"/>
              <a:t>26-Nov-23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24EB6C-3F42-4923-8DBE-46FCDB15FDD0}" type="datetime1">
              <a:rPr lang="en-US" smtClean="0"/>
              <a:t>26-Nov-23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49E39C-9FDF-48B0-A839-CEA2A9916E70}" type="datetime1">
              <a:rPr lang="en-US" smtClean="0"/>
              <a:t>26-Nov-23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798255-1086-42E1-B8C2-E12713EB435A}" type="datetime1">
              <a:rPr lang="en-US" smtClean="0"/>
              <a:t>26-Nov-23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9E2EB7-FADA-460E-A7E7-D086FAFBC63B}" type="datetime1">
              <a:rPr lang="en-US" smtClean="0"/>
              <a:t>26-Nov-23</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3C8D85-32B6-41AC-B4D8-74243A640E3D}" type="datetime1">
              <a:rPr lang="en-US" smtClean="0"/>
              <a:t>26-Nov-23</a:t>
            </a:fld>
            <a:endParaRPr lang="en-US"/>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F791E4-5C8A-4254-BDFB-E08904317180}" type="datetime1">
              <a:rPr lang="en-US" smtClean="0"/>
              <a:t>26-Nov-23</a:t>
            </a:fld>
            <a:endParaRPr lang="en-US"/>
          </a:p>
        </p:txBody>
      </p:sp>
      <p:sp>
        <p:nvSpPr>
          <p:cNvPr id="4" name="Footer Placeholder 3"/>
          <p:cNvSpPr>
            <a:spLocks noGrp="1"/>
          </p:cNvSpPr>
          <p:nvPr>
            <p:ph type="ftr" sz="quarter" idx="11"/>
          </p:nvPr>
        </p:nvSpPr>
        <p:spPr/>
        <p:txBody>
          <a:bodyPr/>
          <a:lstStyle/>
          <a:p>
            <a:r>
              <a:rPr lang="en-US" smtClean="0"/>
              <a:t>Mathiazhagan P -Assistant Professor - Computer Application Drsnsrcas</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44F03D-5B5C-4B35-9FA6-018A959079B3}" type="datetime1">
              <a:rPr lang="en-US" smtClean="0"/>
              <a:t>26-Nov-23</a:t>
            </a:fld>
            <a:endParaRPr lang="en-US"/>
          </a:p>
        </p:txBody>
      </p:sp>
      <p:sp>
        <p:nvSpPr>
          <p:cNvPr id="3" name="Footer Placeholder 2"/>
          <p:cNvSpPr>
            <a:spLocks noGrp="1"/>
          </p:cNvSpPr>
          <p:nvPr>
            <p:ph type="ftr" sz="quarter" idx="11"/>
          </p:nvPr>
        </p:nvSpPr>
        <p:spPr/>
        <p:txBody>
          <a:bodyPr/>
          <a:lstStyle/>
          <a:p>
            <a:r>
              <a:rPr lang="en-US" smtClean="0"/>
              <a:t>Mathiazhagan P -Assistant Professor - Computer Application Drsnsrcas</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34446C-78A1-4EB2-8D88-CDA95B91E019}" type="datetime1">
              <a:rPr lang="en-US" smtClean="0"/>
              <a:t>26-Nov-23</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143D0C-B8DE-4D73-BE3C-95E3A4A17A8F}" type="datetime1">
              <a:rPr lang="en-US" smtClean="0"/>
              <a:t>26-Nov-23</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B9B75-D8FD-4ACD-B0DD-9FE4A3F878D0}" type="datetime1">
              <a:rPr lang="en-US" smtClean="0"/>
              <a:t>26-Nov-23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Mathiazhagan P -Assistant Professor - Computer Application Drsnsrcas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audio" Target="../media/audio1.wav"/><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3.png"/><Relationship Id="rId5" Type="http://schemas.openxmlformats.org/officeDocument/2006/relationships/audio" Target="../media/audio1.wav"/><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5714999"/>
          </a:xfrm>
        </p:spPr>
        <p:txBody>
          <a:bodyPr/>
          <a:lstStyle/>
          <a:p>
            <a:r>
              <a:rPr lang="en-US" b="1" dirty="0" smtClean="0"/>
              <a:t>DR SNSRCAS, CBE</a:t>
            </a:r>
            <a:r>
              <a:rPr lang="en-US" dirty="0" smtClean="0"/>
              <a:t/>
            </a:r>
            <a:br>
              <a:rPr lang="en-US" dirty="0" smtClean="0"/>
            </a:br>
            <a:r>
              <a:rPr lang="en-US" dirty="0"/>
              <a:t> Introduction to Digital </a:t>
            </a:r>
            <a:r>
              <a:rPr lang="en-US" dirty="0" smtClean="0"/>
              <a:t>Forensics</a:t>
            </a:r>
            <a:br>
              <a:rPr lang="en-US" dirty="0" smtClean="0"/>
            </a:br>
            <a:r>
              <a:rPr lang="en-US" dirty="0"/>
              <a:t>21PCA213 </a:t>
            </a:r>
            <a:r>
              <a:rPr lang="en-US" b="1" dirty="0" smtClean="0">
                <a:solidFill>
                  <a:srgbClr val="00B050"/>
                </a:solidFill>
              </a:rPr>
              <a:t/>
            </a:r>
            <a:br>
              <a:rPr lang="en-US" b="1" dirty="0" smtClean="0">
                <a:solidFill>
                  <a:srgbClr val="00B050"/>
                </a:solidFill>
              </a:rPr>
            </a:br>
            <a:r>
              <a:rPr lang="en-US" b="1" dirty="0" smtClean="0">
                <a:solidFill>
                  <a:srgbClr val="C00000"/>
                </a:solidFill>
              </a:rPr>
              <a:t>I MCA  ODD SEM</a:t>
            </a:r>
            <a:br>
              <a:rPr lang="en-US" b="1" dirty="0" smtClean="0">
                <a:solidFill>
                  <a:srgbClr val="C00000"/>
                </a:solidFill>
              </a:rPr>
            </a:br>
            <a:r>
              <a:rPr lang="en-US" b="1" dirty="0" smtClean="0">
                <a:solidFill>
                  <a:srgbClr val="C00000"/>
                </a:solidFill>
              </a:rPr>
              <a:t>UNIT V</a:t>
            </a:r>
            <a:br>
              <a:rPr lang="en-US" b="1" dirty="0" smtClean="0">
                <a:solidFill>
                  <a:srgbClr val="C00000"/>
                </a:solidFill>
              </a:rPr>
            </a:br>
            <a:r>
              <a:rPr lang="en-US" dirty="0"/>
              <a:t>The rules of Evidence</a:t>
            </a:r>
            <a:endParaRPr lang="en-US" b="1" dirty="0">
              <a:solidFill>
                <a:srgbClr val="00B050"/>
              </a:solidFill>
            </a:endParaRPr>
          </a:p>
        </p:txBody>
      </p:sp>
      <p:pic>
        <p:nvPicPr>
          <p:cNvPr id="3" name="Google Shape;15;p13"/>
          <p:cNvPicPr preferRelativeResize="0"/>
          <p:nvPr/>
        </p:nvPicPr>
        <p:blipFill rotWithShape="1">
          <a:blip r:embed="rId2">
            <a:alphaModFix/>
          </a:blip>
          <a:srcRect/>
          <a:stretch/>
        </p:blipFill>
        <p:spPr>
          <a:xfrm>
            <a:off x="457200" y="431118"/>
            <a:ext cx="776790" cy="610630"/>
          </a:xfrm>
          <a:prstGeom prst="rect">
            <a:avLst/>
          </a:prstGeom>
          <a:noFill/>
          <a:ln>
            <a:noFill/>
          </a:ln>
        </p:spPr>
      </p:pic>
      <p:pic>
        <p:nvPicPr>
          <p:cNvPr id="4" name="Picture 3" descr="Dr.SNS Rajalakshmi College of Arts and Scienc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4653" y="304040"/>
            <a:ext cx="895211" cy="895211"/>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p:cNvSpPr>
            <a:spLocks noGrp="1"/>
          </p:cNvSpPr>
          <p:nvPr>
            <p:ph type="dt" sz="half" idx="10"/>
          </p:nvPr>
        </p:nvSpPr>
        <p:spPr/>
        <p:txBody>
          <a:bodyPr/>
          <a:lstStyle/>
          <a:p>
            <a:fld id="{27CF00B3-77C8-4ADC-8A81-51596630359A}" type="datetime1">
              <a:rPr lang="en-US" smtClean="0"/>
              <a:t>26-Nov-23</a:t>
            </a:fld>
            <a:endParaRPr lang="en-US"/>
          </a:p>
        </p:txBody>
      </p:sp>
      <p:sp>
        <p:nvSpPr>
          <p:cNvPr id="6" name="Footer Placeholder 5"/>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2729378767"/>
      </p:ext>
    </p:extLst>
  </p:cSld>
  <p:clrMapOvr>
    <a:masterClrMapping/>
  </p:clrMapOvr>
  <mc:AlternateContent xmlns:mc="http://schemas.openxmlformats.org/markup-compatibility/2006" xmlns:p14="http://schemas.microsoft.com/office/powerpoint/2010/main">
    <mc:Choice Requires="p14">
      <p:transition spd="slow" p14:dur="1500" advTm="18507">
        <p:split orient="vert"/>
      </p:transition>
    </mc:Choice>
    <mc:Fallback xmlns="">
      <p:transition spd="slow" advTm="18507">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dirty="0"/>
              <a:t>The rules of Evidence</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1166843"/>
            <a:ext cx="8684889" cy="5201424"/>
          </a:xfrm>
          <a:prstGeom prst="rect">
            <a:avLst/>
          </a:prstGeom>
        </p:spPr>
        <p:txBody>
          <a:bodyPr wrap="square">
            <a:spAutoFit/>
          </a:bodyPr>
          <a:lstStyle/>
          <a:p>
            <a:r>
              <a:rPr lang="en-US" sz="2400" dirty="0"/>
              <a:t>The rules of evidence refer to the set of principles and guidelines that govern the admission or exclusion of information in legal proceedings, such as trials or hearings. These rules are designed to ensure that the evidence presented is reliable, relevant, and fair. The specific rules of evidence can vary by jurisdiction, but there are some common principles that are generally followed. Here are some key concepts:</a:t>
            </a:r>
          </a:p>
          <a:p>
            <a:r>
              <a:rPr lang="en-US" sz="2400" b="1" dirty="0"/>
              <a:t>Relevance:</a:t>
            </a:r>
            <a:r>
              <a:rPr lang="en-US" sz="2400" dirty="0"/>
              <a:t> Evidence must be relevant to the issues in the case. In other words, it should have a tendency to make a fact of consequence more or less probable than it would be without the evidence.</a:t>
            </a:r>
          </a:p>
          <a:p>
            <a:r>
              <a:rPr lang="en-US" sz="2400" b="1" dirty="0"/>
              <a:t>Materiality:</a:t>
            </a:r>
            <a:r>
              <a:rPr lang="en-US" sz="2400" dirty="0"/>
              <a:t> The evidence must be material, meaning that it is important and directly related to a fact that is in dispute in the case.</a:t>
            </a:r>
          </a:p>
          <a:p>
            <a:pPr algn="just"/>
            <a:endParaRPr lang="en-US" sz="2000" dirty="0"/>
          </a:p>
        </p:txBody>
      </p:sp>
      <p:sp>
        <p:nvSpPr>
          <p:cNvPr id="7" name="Date Placeholder 6"/>
          <p:cNvSpPr>
            <a:spLocks noGrp="1"/>
          </p:cNvSpPr>
          <p:nvPr>
            <p:ph type="dt" sz="half" idx="10"/>
          </p:nvPr>
        </p:nvSpPr>
        <p:spPr/>
        <p:txBody>
          <a:bodyPr/>
          <a:lstStyle/>
          <a:p>
            <a:fld id="{7516EF71-D6F0-4BE8-8BD8-8EE6CB696BEB}" type="datetime1">
              <a:rPr lang="en-US" smtClean="0"/>
              <a:t>26-Nov-23</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2765592078"/>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dirty="0"/>
              <a:t>The rules of Evidence</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1166843"/>
            <a:ext cx="8684889" cy="4093428"/>
          </a:xfrm>
          <a:prstGeom prst="rect">
            <a:avLst/>
          </a:prstGeom>
        </p:spPr>
        <p:txBody>
          <a:bodyPr wrap="square">
            <a:spAutoFit/>
          </a:bodyPr>
          <a:lstStyle/>
          <a:p>
            <a:r>
              <a:rPr lang="en-US" sz="2400" b="1" dirty="0"/>
              <a:t>Competence:</a:t>
            </a:r>
            <a:r>
              <a:rPr lang="en-US" sz="2400" dirty="0"/>
              <a:t> The evidence must be competent, which means it is legally acceptable. For example, evidence obtained through illegal means may be deemed incompetent and excluded.</a:t>
            </a:r>
          </a:p>
          <a:p>
            <a:r>
              <a:rPr lang="en-US" sz="2400" b="1" dirty="0"/>
              <a:t>Hearsay:</a:t>
            </a:r>
            <a:r>
              <a:rPr lang="en-US" sz="2400" dirty="0"/>
              <a:t> Hearsay is generally not admissible. Hearsay is an out-of-court statement offered for the truth of the matter asserted. There are exceptions to this rule, and some statements may be admitted under certain circumstances.</a:t>
            </a:r>
          </a:p>
          <a:p>
            <a:r>
              <a:rPr lang="en-US" sz="2400" b="1" dirty="0"/>
              <a:t>Authentication:</a:t>
            </a:r>
            <a:r>
              <a:rPr lang="en-US" sz="2400" dirty="0"/>
              <a:t> The party offering evidence must establish its authenticity. This ensures that the evidence is what it purports to be.</a:t>
            </a:r>
          </a:p>
          <a:p>
            <a:r>
              <a:rPr lang="en-US" sz="2400" dirty="0" smtClean="0"/>
              <a:t>.</a:t>
            </a:r>
            <a:endParaRPr lang="en-US" sz="2400" dirty="0"/>
          </a:p>
          <a:p>
            <a:pPr algn="just"/>
            <a:endParaRPr lang="en-US" sz="2000" dirty="0"/>
          </a:p>
        </p:txBody>
      </p:sp>
      <p:sp>
        <p:nvSpPr>
          <p:cNvPr id="7" name="Date Placeholder 6"/>
          <p:cNvSpPr>
            <a:spLocks noGrp="1"/>
          </p:cNvSpPr>
          <p:nvPr>
            <p:ph type="dt" sz="half" idx="10"/>
          </p:nvPr>
        </p:nvSpPr>
        <p:spPr/>
        <p:txBody>
          <a:bodyPr/>
          <a:lstStyle/>
          <a:p>
            <a:fld id="{7516EF71-D6F0-4BE8-8BD8-8EE6CB696BEB}" type="datetime1">
              <a:rPr lang="en-US" smtClean="0"/>
              <a:t>26-Nov-23</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3492305161"/>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dirty="0"/>
              <a:t>The rules of Evidence</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1166843"/>
            <a:ext cx="8684889" cy="4832092"/>
          </a:xfrm>
          <a:prstGeom prst="rect">
            <a:avLst/>
          </a:prstGeom>
        </p:spPr>
        <p:txBody>
          <a:bodyPr wrap="square">
            <a:spAutoFit/>
          </a:bodyPr>
          <a:lstStyle/>
          <a:p>
            <a:r>
              <a:rPr lang="en-US" sz="2400" b="1" dirty="0"/>
              <a:t>Best Evidence Rule:</a:t>
            </a:r>
            <a:r>
              <a:rPr lang="en-US" sz="2400" dirty="0"/>
              <a:t> The best evidence rule requires that the original of a document or recording be presented if its content is at issue. Copies or descriptions may be admitted if the original is unavailable.</a:t>
            </a:r>
          </a:p>
          <a:p>
            <a:r>
              <a:rPr lang="en-US" sz="2400" b="1" dirty="0"/>
              <a:t>Privilege:</a:t>
            </a:r>
            <a:r>
              <a:rPr lang="en-US" sz="2400" dirty="0"/>
              <a:t> Certain communications are protected by privilege and cannot be used as evidence. Examples include attorney-client privilege, doctor-patient privilege, and spousal privilege.</a:t>
            </a:r>
          </a:p>
          <a:p>
            <a:r>
              <a:rPr lang="en-US" sz="2400" b="1" dirty="0"/>
              <a:t>Character Evidence:</a:t>
            </a:r>
            <a:r>
              <a:rPr lang="en-US" sz="2400" dirty="0"/>
              <a:t> In many cases, evidence of a person's character is not admissible to prove conduct on a particular occasion. However, character evidence may be admissible for other purposes, such as impeachment or to show a person's habit or pattern of behavior.</a:t>
            </a:r>
          </a:p>
          <a:p>
            <a:r>
              <a:rPr lang="en-US" sz="2400" dirty="0" smtClean="0"/>
              <a:t>.</a:t>
            </a:r>
            <a:endParaRPr lang="en-US" sz="2400" dirty="0"/>
          </a:p>
          <a:p>
            <a:pPr algn="just"/>
            <a:endParaRPr lang="en-US" sz="2000" dirty="0"/>
          </a:p>
        </p:txBody>
      </p:sp>
      <p:sp>
        <p:nvSpPr>
          <p:cNvPr id="7" name="Date Placeholder 6"/>
          <p:cNvSpPr>
            <a:spLocks noGrp="1"/>
          </p:cNvSpPr>
          <p:nvPr>
            <p:ph type="dt" sz="half" idx="10"/>
          </p:nvPr>
        </p:nvSpPr>
        <p:spPr/>
        <p:txBody>
          <a:bodyPr/>
          <a:lstStyle/>
          <a:p>
            <a:fld id="{7516EF71-D6F0-4BE8-8BD8-8EE6CB696BEB}" type="datetime1">
              <a:rPr lang="en-US" smtClean="0"/>
              <a:t>26-Nov-23</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858643896"/>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dirty="0"/>
              <a:t>The rules of Evidence</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1166843"/>
            <a:ext cx="8684889" cy="2985433"/>
          </a:xfrm>
          <a:prstGeom prst="rect">
            <a:avLst/>
          </a:prstGeom>
        </p:spPr>
        <p:txBody>
          <a:bodyPr wrap="square">
            <a:spAutoFit/>
          </a:bodyPr>
          <a:lstStyle/>
          <a:p>
            <a:r>
              <a:rPr lang="en-US" sz="2400" b="1" dirty="0"/>
              <a:t>Expert Testimony:</a:t>
            </a:r>
            <a:r>
              <a:rPr lang="en-US" sz="2400" dirty="0"/>
              <a:t> Expert witnesses may be allowed to testify about their opinions if they meet certain qualifications and their testimony will assist the trier of fact.</a:t>
            </a:r>
          </a:p>
          <a:p>
            <a:r>
              <a:rPr lang="en-US" sz="2400" b="1" dirty="0"/>
              <a:t>Exclusionary Rule:</a:t>
            </a:r>
            <a:r>
              <a:rPr lang="en-US" sz="2400" dirty="0"/>
              <a:t> Evidence that is obtained in violation of a person's constitutional rights, such as through an illegal search and seizure, may be excluded from trial under the exclusionary rule.</a:t>
            </a:r>
          </a:p>
          <a:p>
            <a:r>
              <a:rPr lang="en-US" sz="2400" dirty="0" smtClean="0"/>
              <a:t>.</a:t>
            </a:r>
            <a:endParaRPr lang="en-US" sz="2400" dirty="0"/>
          </a:p>
          <a:p>
            <a:pPr algn="just"/>
            <a:endParaRPr lang="en-US" sz="2000" dirty="0"/>
          </a:p>
        </p:txBody>
      </p:sp>
      <p:sp>
        <p:nvSpPr>
          <p:cNvPr id="7" name="Date Placeholder 6"/>
          <p:cNvSpPr>
            <a:spLocks noGrp="1"/>
          </p:cNvSpPr>
          <p:nvPr>
            <p:ph type="dt" sz="half" idx="10"/>
          </p:nvPr>
        </p:nvSpPr>
        <p:spPr/>
        <p:txBody>
          <a:bodyPr/>
          <a:lstStyle/>
          <a:p>
            <a:fld id="{7516EF71-D6F0-4BE8-8BD8-8EE6CB696BEB}" type="datetime1">
              <a:rPr lang="en-US" smtClean="0"/>
              <a:t>26-Nov-23</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1017253527"/>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534400" cy="5973763"/>
          </a:xfrm>
        </p:spPr>
        <p:txBody>
          <a:bodyPr>
            <a:normAutofit/>
          </a:bodyPr>
          <a:lstStyle/>
          <a:p>
            <a:pPr marL="0" indent="0" algn="ctr">
              <a:lnSpc>
                <a:spcPct val="170000"/>
              </a:lnSpc>
              <a:buNone/>
            </a:pPr>
            <a:r>
              <a:rPr lang="en-US" dirty="0"/>
              <a:t>The rules of Evidence</a:t>
            </a:r>
            <a:endParaRPr lang="en-US" b="1" dirty="0" smtClean="0">
              <a:solidFill>
                <a:srgbClr val="00B0F0"/>
              </a:solidFill>
              <a:latin typeface="Times New Roman" pitchFamily="18" charset="0"/>
              <a:cs typeface="Times New Roman" pitchFamily="18" charset="0"/>
            </a:endParaRPr>
          </a:p>
        </p:txBody>
      </p:sp>
      <p:pic>
        <p:nvPicPr>
          <p:cNvPr id="4" name="Google Shape;15;p13"/>
          <p:cNvPicPr preferRelativeResize="0"/>
          <p:nvPr/>
        </p:nvPicPr>
        <p:blipFill rotWithShape="1">
          <a:blip r:embed="rId4">
            <a:alphaModFix/>
          </a:blip>
          <a:srcRect/>
          <a:stretch/>
        </p:blipFill>
        <p:spPr>
          <a:xfrm>
            <a:off x="-81684" y="301710"/>
            <a:ext cx="776790" cy="610630"/>
          </a:xfrm>
          <a:prstGeom prst="rect">
            <a:avLst/>
          </a:prstGeom>
          <a:noFill/>
          <a:ln>
            <a:noFill/>
          </a:ln>
        </p:spPr>
      </p:pic>
      <p:pic>
        <p:nvPicPr>
          <p:cNvPr id="5" name="Picture 4" descr="Dr.SNS Rajalakshmi College of Arts and Science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9002" y="96120"/>
            <a:ext cx="895211" cy="895211"/>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6" name="Rectangle 5"/>
          <p:cNvSpPr/>
          <p:nvPr/>
        </p:nvSpPr>
        <p:spPr>
          <a:xfrm>
            <a:off x="306711" y="1166843"/>
            <a:ext cx="8684889" cy="2246769"/>
          </a:xfrm>
          <a:prstGeom prst="rect">
            <a:avLst/>
          </a:prstGeom>
        </p:spPr>
        <p:txBody>
          <a:bodyPr wrap="square">
            <a:spAutoFit/>
          </a:bodyPr>
          <a:lstStyle/>
          <a:p>
            <a:r>
              <a:rPr lang="en-US" sz="2400" dirty="0"/>
              <a:t>These are general principles, and the specific rules can vary by jurisdiction. It's essential to consult the rules of evidence applicable in the relevant legal system or jurisdiction for detailed and accurate information. Additionally, court decisions and statutes may further shape the rules of evidence in specific contexts.</a:t>
            </a:r>
            <a:r>
              <a:rPr lang="en-US" sz="2400" dirty="0" smtClean="0"/>
              <a:t>.</a:t>
            </a:r>
            <a:endParaRPr lang="en-US" sz="2400" dirty="0"/>
          </a:p>
          <a:p>
            <a:pPr algn="just"/>
            <a:endParaRPr lang="en-US" sz="2000" dirty="0"/>
          </a:p>
        </p:txBody>
      </p:sp>
      <p:sp>
        <p:nvSpPr>
          <p:cNvPr id="7" name="Date Placeholder 6"/>
          <p:cNvSpPr>
            <a:spLocks noGrp="1"/>
          </p:cNvSpPr>
          <p:nvPr>
            <p:ph type="dt" sz="half" idx="10"/>
          </p:nvPr>
        </p:nvSpPr>
        <p:spPr/>
        <p:txBody>
          <a:bodyPr/>
          <a:lstStyle/>
          <a:p>
            <a:fld id="{7516EF71-D6F0-4BE8-8BD8-8EE6CB696BEB}" type="datetime1">
              <a:rPr lang="en-US" smtClean="0"/>
              <a:t>26-Nov-23</a:t>
            </a:fld>
            <a:endParaRPr lang="en-US" dirty="0"/>
          </a:p>
        </p:txBody>
      </p:sp>
      <p:sp>
        <p:nvSpPr>
          <p:cNvPr id="8" name="Footer Placeholder 7"/>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3545474103"/>
      </p:ext>
    </p:extLst>
  </p:cSld>
  <p:clrMapOvr>
    <a:masterClrMapping/>
  </p:clrMapOvr>
  <p:transition spd="slow" advTm="56721">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endParaRPr lang="en-US" dirty="0" smtClean="0"/>
          </a:p>
          <a:p>
            <a:pPr marL="0" indent="0">
              <a:buNone/>
            </a:pPr>
            <a:r>
              <a:rPr lang="en-US" dirty="0" smtClean="0"/>
              <a:t>			</a:t>
            </a:r>
            <a:r>
              <a:rPr lang="en-US" sz="6000" dirty="0" smtClean="0">
                <a:solidFill>
                  <a:srgbClr val="FF0000"/>
                </a:solidFill>
                <a:latin typeface="Algerian" pitchFamily="82" charset="0"/>
              </a:rPr>
              <a:t>THANK YOU</a:t>
            </a:r>
            <a:endParaRPr lang="en-US" sz="6000" dirty="0">
              <a:solidFill>
                <a:srgbClr val="FF0000"/>
              </a:solidFill>
              <a:latin typeface="Algerian" pitchFamily="82" charset="0"/>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
        <p:nvSpPr>
          <p:cNvPr id="4" name="Date Placeholder 3"/>
          <p:cNvSpPr>
            <a:spLocks noGrp="1"/>
          </p:cNvSpPr>
          <p:nvPr>
            <p:ph type="dt" sz="half" idx="10"/>
          </p:nvPr>
        </p:nvSpPr>
        <p:spPr/>
        <p:txBody>
          <a:bodyPr/>
          <a:lstStyle/>
          <a:p>
            <a:fld id="{4C72B472-122B-4BD8-856E-FB674B8BAEC4}" type="datetime1">
              <a:rPr lang="en-US" smtClean="0"/>
              <a:t>26-Nov-23</a:t>
            </a:fld>
            <a:endParaRPr lang="en-US"/>
          </a:p>
        </p:txBody>
      </p:sp>
      <p:sp>
        <p:nvSpPr>
          <p:cNvPr id="5" name="Footer Placeholder 4"/>
          <p:cNvSpPr>
            <a:spLocks noGrp="1"/>
          </p:cNvSpPr>
          <p:nvPr>
            <p:ph type="ftr" sz="quarter" idx="11"/>
          </p:nvPr>
        </p:nvSpPr>
        <p:spPr/>
        <p:txBody>
          <a:bodyPr/>
          <a:lstStyle/>
          <a:p>
            <a:r>
              <a:rPr lang="en-US" smtClean="0"/>
              <a:t>Mathiazhagan P -Assistant Professor - Computer Application Drsnsrcas</a:t>
            </a:r>
            <a:endParaRPr lang="en-US"/>
          </a:p>
        </p:txBody>
      </p:sp>
    </p:spTree>
    <p:extLst>
      <p:ext uri="{BB962C8B-B14F-4D97-AF65-F5344CB8AC3E}">
        <p14:creationId xmlns:p14="http://schemas.microsoft.com/office/powerpoint/2010/main" val="583377414"/>
      </p:ext>
    </p:extLst>
  </p:cSld>
  <p:clrMapOvr>
    <a:masterClrMapping/>
  </p:clrMapOvr>
  <mc:AlternateContent xmlns:mc="http://schemas.openxmlformats.org/markup-compatibility/2006" xmlns:p14="http://schemas.microsoft.com/office/powerpoint/2010/main">
    <mc:Choice Requires="p14">
      <p:transition spd="slow" p14:dur="1500" advTm="7700">
        <p:split orient="vert"/>
        <p:sndAc>
          <p:stSnd>
            <p:snd r:embed="rId5" name="arrow.wav"/>
          </p:stSnd>
        </p:sndAc>
      </p:transition>
    </mc:Choice>
    <mc:Fallback xmlns="">
      <p:transition spd="slow" advTm="7700">
        <p:split orient="vert"/>
        <p:sndAc>
          <p:stSnd>
            <p:snd r:embed="rId7" name="arrow.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443</TotalTime>
  <Words>560</Words>
  <Application>Microsoft Office PowerPoint</Application>
  <PresentationFormat>On-screen Show (4:3)</PresentationFormat>
  <Paragraphs>39</Paragraphs>
  <Slides>7</Slides>
  <Notes>1</Notes>
  <HiddenSlides>0</HiddenSlides>
  <MMClips>6</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Algerian</vt:lpstr>
      <vt:lpstr>Arial</vt:lpstr>
      <vt:lpstr>Calibri</vt:lpstr>
      <vt:lpstr>Times New Roman</vt:lpstr>
      <vt:lpstr>Office Theme</vt:lpstr>
      <vt:lpstr>DR SNSRCAS, CBE  Introduction to Digital Forensics 21PCA213  I MCA  ODD SEM UNIT V The rules of Evidence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SNSRCAS, CBE MULTIMEDIA SYSTEM  UNIT I  WHAT IS MM SYSTEM</dc:title>
  <dc:creator>DELL 2021</dc:creator>
  <cp:lastModifiedBy>DELL 2021</cp:lastModifiedBy>
  <cp:revision>253</cp:revision>
  <dcterms:created xsi:type="dcterms:W3CDTF">2006-08-16T00:00:00Z</dcterms:created>
  <dcterms:modified xsi:type="dcterms:W3CDTF">2023-11-26T12:08:26Z</dcterms:modified>
</cp:coreProperties>
</file>